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jpeg" ContentType="image/jpeg"/>
  <Override PartName="/ppt/media/image2.png" ContentType="image/png"/>
  <Override PartName="/ppt/media/image3.jpeg" ContentType="image/jpeg"/>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24384000" cy="13716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DC76D443-A188-47F4-BA63-FDE6A962B7E4}"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25" name="PlaceHolder 2"/>
          <p:cNvSpPr>
            <a:spLocks noGrp="1"/>
          </p:cNvSpPr>
          <p:nvPr>
            <p:ph/>
          </p:nvPr>
        </p:nvSpPr>
        <p:spPr>
          <a:xfrm>
            <a:off x="1231920" y="284472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26" name="PlaceHolder 3"/>
          <p:cNvSpPr>
            <a:spLocks noGrp="1"/>
          </p:cNvSpPr>
          <p:nvPr>
            <p:ph/>
          </p:nvPr>
        </p:nvSpPr>
        <p:spPr>
          <a:xfrm>
            <a:off x="1231920" y="777996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 name="PlaceHolder 4"/>
          <p:cNvSpPr>
            <a:spLocks noGrp="1"/>
          </p:cNvSpPr>
          <p:nvPr>
            <p:ph type="sldNum" idx="1"/>
          </p:nvPr>
        </p:nvSpPr>
        <p:spPr/>
        <p:txBody>
          <a:bodyPr/>
          <a:p>
            <a:fld id="{370A7299-CC39-48F9-A587-1157186B6944}"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28"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29"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0" name="PlaceHolder 4"/>
          <p:cNvSpPr>
            <a:spLocks noGrp="1"/>
          </p:cNvSpPr>
          <p:nvPr>
            <p:ph/>
          </p:nvPr>
        </p:nvSpPr>
        <p:spPr>
          <a:xfrm>
            <a:off x="123192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1" name="PlaceHolder 5"/>
          <p:cNvSpPr>
            <a:spLocks noGrp="1"/>
          </p:cNvSpPr>
          <p:nvPr>
            <p:ph/>
          </p:nvPr>
        </p:nvSpPr>
        <p:spPr>
          <a:xfrm>
            <a:off x="1245744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 name="PlaceHolder 6"/>
          <p:cNvSpPr>
            <a:spLocks noGrp="1"/>
          </p:cNvSpPr>
          <p:nvPr>
            <p:ph type="sldNum" idx="1"/>
          </p:nvPr>
        </p:nvSpPr>
        <p:spPr/>
        <p:txBody>
          <a:bodyPr/>
          <a:p>
            <a:fld id="{68FC2087-B653-4E2E-90C6-6044E0DEA7B1}"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33" name="PlaceHolder 2"/>
          <p:cNvSpPr>
            <a:spLocks noGrp="1"/>
          </p:cNvSpPr>
          <p:nvPr>
            <p:ph/>
          </p:nvPr>
        </p:nvSpPr>
        <p:spPr>
          <a:xfrm>
            <a:off x="1231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4" name="PlaceHolder 3"/>
          <p:cNvSpPr>
            <a:spLocks noGrp="1"/>
          </p:cNvSpPr>
          <p:nvPr>
            <p:ph/>
          </p:nvPr>
        </p:nvSpPr>
        <p:spPr>
          <a:xfrm>
            <a:off x="8638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5" name="PlaceHolder 4"/>
          <p:cNvSpPr>
            <a:spLocks noGrp="1"/>
          </p:cNvSpPr>
          <p:nvPr>
            <p:ph/>
          </p:nvPr>
        </p:nvSpPr>
        <p:spPr>
          <a:xfrm>
            <a:off x="16045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6" name="PlaceHolder 5"/>
          <p:cNvSpPr>
            <a:spLocks noGrp="1"/>
          </p:cNvSpPr>
          <p:nvPr>
            <p:ph/>
          </p:nvPr>
        </p:nvSpPr>
        <p:spPr>
          <a:xfrm>
            <a:off x="1231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7" name="PlaceHolder 6"/>
          <p:cNvSpPr>
            <a:spLocks noGrp="1"/>
          </p:cNvSpPr>
          <p:nvPr>
            <p:ph/>
          </p:nvPr>
        </p:nvSpPr>
        <p:spPr>
          <a:xfrm>
            <a:off x="8638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38" name="PlaceHolder 7"/>
          <p:cNvSpPr>
            <a:spLocks noGrp="1"/>
          </p:cNvSpPr>
          <p:nvPr>
            <p:ph/>
          </p:nvPr>
        </p:nvSpPr>
        <p:spPr>
          <a:xfrm>
            <a:off x="16045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9" name="PlaceHolder 8"/>
          <p:cNvSpPr>
            <a:spLocks noGrp="1"/>
          </p:cNvSpPr>
          <p:nvPr>
            <p:ph type="sldNum" idx="1"/>
          </p:nvPr>
        </p:nvSpPr>
        <p:spPr/>
        <p:txBody>
          <a:bodyPr/>
          <a:p>
            <a:fld id="{CC1DB73F-3CC7-47C5-92D8-29FD11E72A56}"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35B170D9-293B-4902-9651-ADC2C2A3B7E5}"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43" name="PlaceHolder 2"/>
          <p:cNvSpPr>
            <a:spLocks noGrp="1"/>
          </p:cNvSpPr>
          <p:nvPr>
            <p:ph type="subTitle"/>
          </p:nvPr>
        </p:nvSpPr>
        <p:spPr>
          <a:xfrm>
            <a:off x="1231920" y="2844720"/>
            <a:ext cx="21907080" cy="9448560"/>
          </a:xfrm>
          <a:prstGeom prst="rect">
            <a:avLst/>
          </a:prstGeom>
          <a:noFill/>
          <a:ln w="0">
            <a:noFill/>
          </a:ln>
        </p:spPr>
        <p:txBody>
          <a:bodyPr lIns="0" rIns="0" tIns="0" bIns="0" anchor="ctr">
            <a:noAutofit/>
          </a:bodyPr>
          <a:p>
            <a:pPr indent="0" algn="ctr">
              <a:buNone/>
            </a:pPr>
            <a:endParaRPr b="0" lang="en-NZ" sz="3200" spc="-1" strike="noStrike">
              <a:solidFill>
                <a:srgbClr val="ffffff"/>
              </a:solidFill>
              <a:latin typeface="Arial"/>
            </a:endParaRPr>
          </a:p>
        </p:txBody>
      </p:sp>
      <p:sp>
        <p:nvSpPr>
          <p:cNvPr id="4" name="PlaceHolder 3"/>
          <p:cNvSpPr>
            <a:spLocks noGrp="1"/>
          </p:cNvSpPr>
          <p:nvPr>
            <p:ph type="sldNum" idx="2"/>
          </p:nvPr>
        </p:nvSpPr>
        <p:spPr/>
        <p:txBody>
          <a:bodyPr/>
          <a:p>
            <a:fld id="{D2D4E0B2-DA27-4C33-9B0B-CCC3FC4C5B94}"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45" name="PlaceHolder 2"/>
          <p:cNvSpPr>
            <a:spLocks noGrp="1"/>
          </p:cNvSpPr>
          <p:nvPr>
            <p:ph/>
          </p:nvPr>
        </p:nvSpPr>
        <p:spPr>
          <a:xfrm>
            <a:off x="1231920" y="2844720"/>
            <a:ext cx="2190708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4" name="PlaceHolder 3"/>
          <p:cNvSpPr>
            <a:spLocks noGrp="1"/>
          </p:cNvSpPr>
          <p:nvPr>
            <p:ph type="sldNum" idx="2"/>
          </p:nvPr>
        </p:nvSpPr>
        <p:spPr/>
        <p:txBody>
          <a:bodyPr/>
          <a:p>
            <a:fld id="{0D33A302-161F-498A-891B-7A9E864075C2}"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47" name="PlaceHolder 2"/>
          <p:cNvSpPr>
            <a:spLocks noGrp="1"/>
          </p:cNvSpPr>
          <p:nvPr>
            <p:ph/>
          </p:nvPr>
        </p:nvSpPr>
        <p:spPr>
          <a:xfrm>
            <a:off x="123192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48" name="PlaceHolder 3"/>
          <p:cNvSpPr>
            <a:spLocks noGrp="1"/>
          </p:cNvSpPr>
          <p:nvPr>
            <p:ph/>
          </p:nvPr>
        </p:nvSpPr>
        <p:spPr>
          <a:xfrm>
            <a:off x="1245744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 name="PlaceHolder 4"/>
          <p:cNvSpPr>
            <a:spLocks noGrp="1"/>
          </p:cNvSpPr>
          <p:nvPr>
            <p:ph type="sldNum" idx="2"/>
          </p:nvPr>
        </p:nvSpPr>
        <p:spPr/>
        <p:txBody>
          <a:bodyPr/>
          <a:p>
            <a:fld id="{B46759B5-CB35-47EC-B58C-10DF5CFD01CD}"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3" name="PlaceHolder 2"/>
          <p:cNvSpPr>
            <a:spLocks noGrp="1"/>
          </p:cNvSpPr>
          <p:nvPr>
            <p:ph type="sldNum" idx="2"/>
          </p:nvPr>
        </p:nvSpPr>
        <p:spPr/>
        <p:txBody>
          <a:bodyPr/>
          <a:p>
            <a:fld id="{2C77B59E-AEC5-4B59-9775-AFB86336121B}"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1231920" y="863640"/>
            <a:ext cx="21907080" cy="9301320"/>
          </a:xfrm>
          <a:prstGeom prst="rect">
            <a:avLst/>
          </a:prstGeom>
          <a:noFill/>
          <a:ln w="0">
            <a:noFill/>
          </a:ln>
        </p:spPr>
        <p:txBody>
          <a:bodyPr lIns="0" rIns="0" tIns="0" bIns="0" anchor="ctr">
            <a:noAutofit/>
          </a:bodyPr>
          <a:p>
            <a:pPr algn="ctr"/>
            <a:endParaRPr b="0" lang="en-NZ" sz="3200" spc="-1" strike="noStrike">
              <a:solidFill>
                <a:srgbClr val="ffffff"/>
              </a:solidFill>
              <a:latin typeface="Arial"/>
            </a:endParaRPr>
          </a:p>
        </p:txBody>
      </p:sp>
      <p:sp>
        <p:nvSpPr>
          <p:cNvPr id="3" name="PlaceHolder 2"/>
          <p:cNvSpPr>
            <a:spLocks noGrp="1"/>
          </p:cNvSpPr>
          <p:nvPr>
            <p:ph type="sldNum" idx="2"/>
          </p:nvPr>
        </p:nvSpPr>
        <p:spPr/>
        <p:txBody>
          <a:bodyPr/>
          <a:p>
            <a:fld id="{753F7C4F-A697-4C36-BAE2-2712161E4356}"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52"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3" name="PlaceHolder 3"/>
          <p:cNvSpPr>
            <a:spLocks noGrp="1"/>
          </p:cNvSpPr>
          <p:nvPr>
            <p:ph/>
          </p:nvPr>
        </p:nvSpPr>
        <p:spPr>
          <a:xfrm>
            <a:off x="1245744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4" name="PlaceHolder 4"/>
          <p:cNvSpPr>
            <a:spLocks noGrp="1"/>
          </p:cNvSpPr>
          <p:nvPr>
            <p:ph/>
          </p:nvPr>
        </p:nvSpPr>
        <p:spPr>
          <a:xfrm>
            <a:off x="123192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2"/>
          </p:nvPr>
        </p:nvSpPr>
        <p:spPr/>
        <p:txBody>
          <a:bodyPr/>
          <a:p>
            <a:fld id="{0FB1514A-641E-4FB0-973C-8AE9EDB9071A}"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4" name="PlaceHolder 2"/>
          <p:cNvSpPr>
            <a:spLocks noGrp="1"/>
          </p:cNvSpPr>
          <p:nvPr>
            <p:ph type="subTitle"/>
          </p:nvPr>
        </p:nvSpPr>
        <p:spPr>
          <a:xfrm>
            <a:off x="1231920" y="2844720"/>
            <a:ext cx="21907080" cy="9448560"/>
          </a:xfrm>
          <a:prstGeom prst="rect">
            <a:avLst/>
          </a:prstGeom>
          <a:noFill/>
          <a:ln w="0">
            <a:noFill/>
          </a:ln>
        </p:spPr>
        <p:txBody>
          <a:bodyPr lIns="0" rIns="0" tIns="0" bIns="0" anchor="ctr">
            <a:noAutofit/>
          </a:bodyPr>
          <a:p>
            <a:pPr indent="0" algn="ctr">
              <a:buNone/>
            </a:pPr>
            <a:endParaRPr b="0" lang="en-NZ" sz="3200" spc="-1" strike="noStrike">
              <a:solidFill>
                <a:srgbClr val="ffffff"/>
              </a:solidFill>
              <a:latin typeface="Arial"/>
            </a:endParaRPr>
          </a:p>
        </p:txBody>
      </p:sp>
      <p:sp>
        <p:nvSpPr>
          <p:cNvPr id="4" name="PlaceHolder 3"/>
          <p:cNvSpPr>
            <a:spLocks noGrp="1"/>
          </p:cNvSpPr>
          <p:nvPr>
            <p:ph type="sldNum" idx="1"/>
          </p:nvPr>
        </p:nvSpPr>
        <p:spPr/>
        <p:txBody>
          <a:bodyPr/>
          <a:p>
            <a:fld id="{E1B0A6F4-75A4-4797-AC9F-81C9F88C29E8}"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56" name="PlaceHolder 2"/>
          <p:cNvSpPr>
            <a:spLocks noGrp="1"/>
          </p:cNvSpPr>
          <p:nvPr>
            <p:ph/>
          </p:nvPr>
        </p:nvSpPr>
        <p:spPr>
          <a:xfrm>
            <a:off x="123192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7"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8" name="PlaceHolder 4"/>
          <p:cNvSpPr>
            <a:spLocks noGrp="1"/>
          </p:cNvSpPr>
          <p:nvPr>
            <p:ph/>
          </p:nvPr>
        </p:nvSpPr>
        <p:spPr>
          <a:xfrm>
            <a:off x="1245744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2"/>
          </p:nvPr>
        </p:nvSpPr>
        <p:spPr/>
        <p:txBody>
          <a:bodyPr/>
          <a:p>
            <a:fld id="{4645A4B9-7F68-466B-905E-DCACE2AD760D}"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60"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1"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2" name="PlaceHolder 4"/>
          <p:cNvSpPr>
            <a:spLocks noGrp="1"/>
          </p:cNvSpPr>
          <p:nvPr>
            <p:ph/>
          </p:nvPr>
        </p:nvSpPr>
        <p:spPr>
          <a:xfrm>
            <a:off x="1231920" y="777996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2"/>
          </p:nvPr>
        </p:nvSpPr>
        <p:spPr/>
        <p:txBody>
          <a:bodyPr/>
          <a:p>
            <a:fld id="{83081707-3F48-4199-81A3-261E05780C4E}"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64" name="PlaceHolder 2"/>
          <p:cNvSpPr>
            <a:spLocks noGrp="1"/>
          </p:cNvSpPr>
          <p:nvPr>
            <p:ph/>
          </p:nvPr>
        </p:nvSpPr>
        <p:spPr>
          <a:xfrm>
            <a:off x="1231920" y="284472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5" name="PlaceHolder 3"/>
          <p:cNvSpPr>
            <a:spLocks noGrp="1"/>
          </p:cNvSpPr>
          <p:nvPr>
            <p:ph/>
          </p:nvPr>
        </p:nvSpPr>
        <p:spPr>
          <a:xfrm>
            <a:off x="1231920" y="777996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 name="PlaceHolder 4"/>
          <p:cNvSpPr>
            <a:spLocks noGrp="1"/>
          </p:cNvSpPr>
          <p:nvPr>
            <p:ph type="sldNum" idx="2"/>
          </p:nvPr>
        </p:nvSpPr>
        <p:spPr/>
        <p:txBody>
          <a:bodyPr/>
          <a:p>
            <a:fld id="{1669459F-B4E9-44B0-BA6A-473F8261347C}"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67"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8"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9" name="PlaceHolder 4"/>
          <p:cNvSpPr>
            <a:spLocks noGrp="1"/>
          </p:cNvSpPr>
          <p:nvPr>
            <p:ph/>
          </p:nvPr>
        </p:nvSpPr>
        <p:spPr>
          <a:xfrm>
            <a:off x="123192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0" name="PlaceHolder 5"/>
          <p:cNvSpPr>
            <a:spLocks noGrp="1"/>
          </p:cNvSpPr>
          <p:nvPr>
            <p:ph/>
          </p:nvPr>
        </p:nvSpPr>
        <p:spPr>
          <a:xfrm>
            <a:off x="1245744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 name="PlaceHolder 6"/>
          <p:cNvSpPr>
            <a:spLocks noGrp="1"/>
          </p:cNvSpPr>
          <p:nvPr>
            <p:ph type="sldNum" idx="2"/>
          </p:nvPr>
        </p:nvSpPr>
        <p:spPr/>
        <p:txBody>
          <a:bodyPr/>
          <a:p>
            <a:fld id="{BECC9922-659A-4F1E-84AE-31A0054BAE48}"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72" name="PlaceHolder 2"/>
          <p:cNvSpPr>
            <a:spLocks noGrp="1"/>
          </p:cNvSpPr>
          <p:nvPr>
            <p:ph/>
          </p:nvPr>
        </p:nvSpPr>
        <p:spPr>
          <a:xfrm>
            <a:off x="1231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3" name="PlaceHolder 3"/>
          <p:cNvSpPr>
            <a:spLocks noGrp="1"/>
          </p:cNvSpPr>
          <p:nvPr>
            <p:ph/>
          </p:nvPr>
        </p:nvSpPr>
        <p:spPr>
          <a:xfrm>
            <a:off x="8638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4" name="PlaceHolder 4"/>
          <p:cNvSpPr>
            <a:spLocks noGrp="1"/>
          </p:cNvSpPr>
          <p:nvPr>
            <p:ph/>
          </p:nvPr>
        </p:nvSpPr>
        <p:spPr>
          <a:xfrm>
            <a:off x="16045920" y="284472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5" name="PlaceHolder 5"/>
          <p:cNvSpPr>
            <a:spLocks noGrp="1"/>
          </p:cNvSpPr>
          <p:nvPr>
            <p:ph/>
          </p:nvPr>
        </p:nvSpPr>
        <p:spPr>
          <a:xfrm>
            <a:off x="1231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6" name="PlaceHolder 6"/>
          <p:cNvSpPr>
            <a:spLocks noGrp="1"/>
          </p:cNvSpPr>
          <p:nvPr>
            <p:ph/>
          </p:nvPr>
        </p:nvSpPr>
        <p:spPr>
          <a:xfrm>
            <a:off x="8638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77" name="PlaceHolder 7"/>
          <p:cNvSpPr>
            <a:spLocks noGrp="1"/>
          </p:cNvSpPr>
          <p:nvPr>
            <p:ph/>
          </p:nvPr>
        </p:nvSpPr>
        <p:spPr>
          <a:xfrm>
            <a:off x="16045920" y="7779960"/>
            <a:ext cx="705384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9" name="PlaceHolder 8"/>
          <p:cNvSpPr>
            <a:spLocks noGrp="1"/>
          </p:cNvSpPr>
          <p:nvPr>
            <p:ph type="sldNum" idx="2"/>
          </p:nvPr>
        </p:nvSpPr>
        <p:spPr/>
        <p:txBody>
          <a:bodyPr/>
          <a:p>
            <a:fld id="{66F4D112-F24C-4FF6-90EB-8D7939267D97}"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6" name="PlaceHolder 2"/>
          <p:cNvSpPr>
            <a:spLocks noGrp="1"/>
          </p:cNvSpPr>
          <p:nvPr>
            <p:ph/>
          </p:nvPr>
        </p:nvSpPr>
        <p:spPr>
          <a:xfrm>
            <a:off x="1231920" y="2844720"/>
            <a:ext cx="2190708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4" name="PlaceHolder 3"/>
          <p:cNvSpPr>
            <a:spLocks noGrp="1"/>
          </p:cNvSpPr>
          <p:nvPr>
            <p:ph type="sldNum" idx="1"/>
          </p:nvPr>
        </p:nvSpPr>
        <p:spPr/>
        <p:txBody>
          <a:bodyPr/>
          <a:p>
            <a:fld id="{C44EEE6E-ACD4-4315-AB80-3F02EF67289F}"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8" name="PlaceHolder 2"/>
          <p:cNvSpPr>
            <a:spLocks noGrp="1"/>
          </p:cNvSpPr>
          <p:nvPr>
            <p:ph/>
          </p:nvPr>
        </p:nvSpPr>
        <p:spPr>
          <a:xfrm>
            <a:off x="123192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9" name="PlaceHolder 3"/>
          <p:cNvSpPr>
            <a:spLocks noGrp="1"/>
          </p:cNvSpPr>
          <p:nvPr>
            <p:ph/>
          </p:nvPr>
        </p:nvSpPr>
        <p:spPr>
          <a:xfrm>
            <a:off x="1245744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5" name="PlaceHolder 4"/>
          <p:cNvSpPr>
            <a:spLocks noGrp="1"/>
          </p:cNvSpPr>
          <p:nvPr>
            <p:ph type="sldNum" idx="1"/>
          </p:nvPr>
        </p:nvSpPr>
        <p:spPr/>
        <p:txBody>
          <a:bodyPr/>
          <a:p>
            <a:fld id="{5C27A2F7-74C8-4A7C-BFC2-3218F106B4FE}"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3" name="PlaceHolder 2"/>
          <p:cNvSpPr>
            <a:spLocks noGrp="1"/>
          </p:cNvSpPr>
          <p:nvPr>
            <p:ph type="sldNum" idx="1"/>
          </p:nvPr>
        </p:nvSpPr>
        <p:spPr/>
        <p:txBody>
          <a:bodyPr/>
          <a:p>
            <a:fld id="{A17DEBE6-BB27-4048-8827-C042C18A54A9}"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1231920" y="863640"/>
            <a:ext cx="21907080" cy="9301320"/>
          </a:xfrm>
          <a:prstGeom prst="rect">
            <a:avLst/>
          </a:prstGeom>
          <a:noFill/>
          <a:ln w="0">
            <a:noFill/>
          </a:ln>
        </p:spPr>
        <p:txBody>
          <a:bodyPr lIns="0" rIns="0" tIns="0" bIns="0" anchor="ctr">
            <a:noAutofit/>
          </a:bodyPr>
          <a:p>
            <a:pPr algn="ctr"/>
            <a:endParaRPr b="0" lang="en-NZ" sz="3200" spc="-1" strike="noStrike">
              <a:solidFill>
                <a:srgbClr val="ffffff"/>
              </a:solidFill>
              <a:latin typeface="Arial"/>
            </a:endParaRPr>
          </a:p>
        </p:txBody>
      </p:sp>
      <p:sp>
        <p:nvSpPr>
          <p:cNvPr id="3" name="PlaceHolder 2"/>
          <p:cNvSpPr>
            <a:spLocks noGrp="1"/>
          </p:cNvSpPr>
          <p:nvPr>
            <p:ph type="sldNum" idx="1"/>
          </p:nvPr>
        </p:nvSpPr>
        <p:spPr/>
        <p:txBody>
          <a:bodyPr/>
          <a:p>
            <a:fld id="{7DF7D0BA-DECE-4AC1-884F-5B8B5414E2D7}"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13"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14" name="PlaceHolder 3"/>
          <p:cNvSpPr>
            <a:spLocks noGrp="1"/>
          </p:cNvSpPr>
          <p:nvPr>
            <p:ph/>
          </p:nvPr>
        </p:nvSpPr>
        <p:spPr>
          <a:xfrm>
            <a:off x="1245744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15" name="PlaceHolder 4"/>
          <p:cNvSpPr>
            <a:spLocks noGrp="1"/>
          </p:cNvSpPr>
          <p:nvPr>
            <p:ph/>
          </p:nvPr>
        </p:nvSpPr>
        <p:spPr>
          <a:xfrm>
            <a:off x="123192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1"/>
          </p:nvPr>
        </p:nvSpPr>
        <p:spPr/>
        <p:txBody>
          <a:bodyPr/>
          <a:p>
            <a:fld id="{1B619E58-811F-4CD1-9B8E-42941FF5B3C0}"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17" name="PlaceHolder 2"/>
          <p:cNvSpPr>
            <a:spLocks noGrp="1"/>
          </p:cNvSpPr>
          <p:nvPr>
            <p:ph/>
          </p:nvPr>
        </p:nvSpPr>
        <p:spPr>
          <a:xfrm>
            <a:off x="1231920" y="2844720"/>
            <a:ext cx="10690560" cy="944856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18"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19" name="PlaceHolder 4"/>
          <p:cNvSpPr>
            <a:spLocks noGrp="1"/>
          </p:cNvSpPr>
          <p:nvPr>
            <p:ph/>
          </p:nvPr>
        </p:nvSpPr>
        <p:spPr>
          <a:xfrm>
            <a:off x="12457440" y="777996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1"/>
          </p:nvPr>
        </p:nvSpPr>
        <p:spPr/>
        <p:txBody>
          <a:bodyPr/>
          <a:p>
            <a:fld id="{3940A09B-4DEE-4F76-B927-7C904E3CA8D1}"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231920" y="863640"/>
            <a:ext cx="21907080" cy="2006280"/>
          </a:xfrm>
          <a:prstGeom prst="rect">
            <a:avLst/>
          </a:prstGeom>
          <a:noFill/>
          <a:ln w="0">
            <a:noFill/>
          </a:ln>
        </p:spPr>
        <p:txBody>
          <a:bodyPr lIns="0" rIns="0" tIns="0" bIns="0" anchor="ctr">
            <a:noAutofit/>
          </a:bodyPr>
          <a:p>
            <a:pPr indent="0">
              <a:buNone/>
            </a:pPr>
            <a:endParaRPr b="0" lang="en-NZ" sz="5000" spc="-1" strike="noStrike">
              <a:solidFill>
                <a:srgbClr val="ffffff"/>
              </a:solidFill>
              <a:latin typeface="Avenir Light"/>
            </a:endParaRPr>
          </a:p>
        </p:txBody>
      </p:sp>
      <p:sp>
        <p:nvSpPr>
          <p:cNvPr id="21" name="PlaceHolder 2"/>
          <p:cNvSpPr>
            <a:spLocks noGrp="1"/>
          </p:cNvSpPr>
          <p:nvPr>
            <p:ph/>
          </p:nvPr>
        </p:nvSpPr>
        <p:spPr>
          <a:xfrm>
            <a:off x="123192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22" name="PlaceHolder 3"/>
          <p:cNvSpPr>
            <a:spLocks noGrp="1"/>
          </p:cNvSpPr>
          <p:nvPr>
            <p:ph/>
          </p:nvPr>
        </p:nvSpPr>
        <p:spPr>
          <a:xfrm>
            <a:off x="12457440" y="2844720"/>
            <a:ext cx="1069056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23" name="PlaceHolder 4"/>
          <p:cNvSpPr>
            <a:spLocks noGrp="1"/>
          </p:cNvSpPr>
          <p:nvPr>
            <p:ph/>
          </p:nvPr>
        </p:nvSpPr>
        <p:spPr>
          <a:xfrm>
            <a:off x="1231920" y="7779960"/>
            <a:ext cx="21907080" cy="4506840"/>
          </a:xfrm>
          <a:prstGeom prst="rect">
            <a:avLst/>
          </a:prstGeom>
          <a:noFill/>
          <a:ln w="0">
            <a:noFill/>
          </a:ln>
        </p:spPr>
        <p:txBody>
          <a:bodyPr lIns="0" rIns="0" tIns="0" bIns="0" anchor="t">
            <a:normAutofit/>
          </a:bodyPr>
          <a:p>
            <a:pPr indent="0">
              <a:spcBef>
                <a:spcPts val="1417"/>
              </a:spcBef>
              <a:buNone/>
            </a:pPr>
            <a:endParaRPr b="0" lang="en-NZ" sz="5000" spc="-1" strike="noStrike">
              <a:solidFill>
                <a:srgbClr val="ffffff"/>
              </a:solidFill>
              <a:latin typeface="Avenir Light"/>
            </a:endParaRPr>
          </a:p>
        </p:txBody>
      </p:sp>
      <p:sp>
        <p:nvSpPr>
          <p:cNvPr id="6" name="PlaceHolder 5"/>
          <p:cNvSpPr>
            <a:spLocks noGrp="1"/>
          </p:cNvSpPr>
          <p:nvPr>
            <p:ph type="sldNum" idx="1"/>
          </p:nvPr>
        </p:nvSpPr>
        <p:spPr/>
        <p:txBody>
          <a:bodyPr/>
          <a:p>
            <a:fld id="{FC8B0AE4-6590-401A-AD6E-515FE2D9F027}"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231920" y="6032520"/>
            <a:ext cx="21907080" cy="3123720"/>
          </a:xfrm>
          <a:prstGeom prst="rect">
            <a:avLst/>
          </a:prstGeom>
          <a:noFill/>
          <a:ln w="12600">
            <a:noFill/>
          </a:ln>
        </p:spPr>
        <p:txBody>
          <a:bodyPr lIns="50760" rIns="50760" tIns="50760" bIns="50760" anchor="t">
            <a:noAutofit/>
          </a:bodyPr>
          <a:p>
            <a:pPr indent="0">
              <a:lnSpc>
                <a:spcPct val="100000"/>
              </a:lnSpc>
              <a:buNone/>
              <a:tabLst>
                <a:tab algn="l" pos="0"/>
              </a:tabLst>
            </a:pPr>
            <a:r>
              <a:rPr b="0" lang="en-NZ" sz="8600" spc="1373" strike="noStrike" cap="all">
                <a:solidFill>
                  <a:srgbClr val="ffffff"/>
                </a:solidFill>
                <a:latin typeface="Avenir Light"/>
                <a:ea typeface="Avenir Light"/>
              </a:rPr>
              <a:t>Title Text</a:t>
            </a:r>
            <a:endParaRPr b="0" lang="en-NZ" sz="8600" spc="-1" strike="noStrike">
              <a:solidFill>
                <a:srgbClr val="ffffff"/>
              </a:solidFill>
              <a:latin typeface="Avenir Light"/>
            </a:endParaRPr>
          </a:p>
        </p:txBody>
      </p:sp>
      <p:sp>
        <p:nvSpPr>
          <p:cNvPr id="1" name="PlaceHolder 2"/>
          <p:cNvSpPr>
            <a:spLocks noGrp="1"/>
          </p:cNvSpPr>
          <p:nvPr>
            <p:ph type="body"/>
          </p:nvPr>
        </p:nvSpPr>
        <p:spPr>
          <a:xfrm>
            <a:off x="1231920" y="4775040"/>
            <a:ext cx="21907080" cy="1244160"/>
          </a:xfrm>
          <a:prstGeom prst="rect">
            <a:avLst/>
          </a:prstGeom>
          <a:noFill/>
          <a:ln w="12600">
            <a:noFill/>
          </a:ln>
        </p:spPr>
        <p:txBody>
          <a:bodyPr lIns="50760" rIns="50760" tIns="50760" bIns="50760" anchor="ctr">
            <a:noAutofit/>
          </a:bodyPr>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Body Level One</a:t>
            </a:r>
            <a:endParaRPr b="0" lang="en-NZ" sz="3200" spc="-1" strike="noStrike">
              <a:solidFill>
                <a:srgbClr val="ffffff"/>
              </a:solidFill>
              <a:latin typeface="Avenir Light"/>
            </a:endParaRPr>
          </a:p>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Body Level Two</a:t>
            </a:r>
            <a:endParaRPr b="0" lang="en-NZ" sz="3200" spc="-1" strike="noStrike">
              <a:solidFill>
                <a:srgbClr val="ffffff"/>
              </a:solidFill>
              <a:latin typeface="Avenir Light"/>
            </a:endParaRPr>
          </a:p>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Body Level Three</a:t>
            </a:r>
            <a:endParaRPr b="0" lang="en-NZ" sz="3200" spc="-1" strike="noStrike">
              <a:solidFill>
                <a:srgbClr val="ffffff"/>
              </a:solidFill>
              <a:latin typeface="Avenir Light"/>
            </a:endParaRPr>
          </a:p>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Body Level Four</a:t>
            </a:r>
            <a:endParaRPr b="0" lang="en-NZ" sz="3200" spc="-1" strike="noStrike">
              <a:solidFill>
                <a:srgbClr val="ffffff"/>
              </a:solidFill>
              <a:latin typeface="Avenir Light"/>
            </a:endParaRPr>
          </a:p>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Body Level Five</a:t>
            </a:r>
            <a:endParaRPr b="0" lang="en-NZ" sz="3200" spc="-1" strike="noStrike">
              <a:solidFill>
                <a:srgbClr val="ffffff"/>
              </a:solidFill>
              <a:latin typeface="Avenir Light"/>
            </a:endParaRPr>
          </a:p>
        </p:txBody>
      </p:sp>
      <p:sp>
        <p:nvSpPr>
          <p:cNvPr id="2" name="PlaceHolder 3"/>
          <p:cNvSpPr>
            <a:spLocks noGrp="1"/>
          </p:cNvSpPr>
          <p:nvPr>
            <p:ph type="sldNum" idx="1"/>
          </p:nvPr>
        </p:nvSpPr>
        <p:spPr>
          <a:xfrm>
            <a:off x="11950920" y="13049280"/>
            <a:ext cx="430920" cy="520200"/>
          </a:xfrm>
          <a:prstGeom prst="rect">
            <a:avLst/>
          </a:prstGeom>
          <a:noFill/>
          <a:ln w="12600">
            <a:noFill/>
          </a:ln>
        </p:spPr>
        <p:txBody>
          <a:bodyPr lIns="50760" rIns="50760" tIns="50760" bIns="50760" anchor="ctr">
            <a:noAutofit/>
          </a:bodyPr>
          <a:p>
            <a:pPr indent="0">
              <a:buNone/>
            </a:pPr>
            <a:endParaRPr b="0" lang="en-NZ" sz="24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Title Text</a:t>
            </a:r>
            <a:endParaRPr b="0" lang="en-NZ" sz="6200" spc="-1" strike="noStrike">
              <a:solidFill>
                <a:srgbClr val="ffffff"/>
              </a:solidFill>
              <a:latin typeface="Avenir Light"/>
            </a:endParaRPr>
          </a:p>
        </p:txBody>
      </p:sp>
      <p:sp>
        <p:nvSpPr>
          <p:cNvPr id="40" name="PlaceHolder 2"/>
          <p:cNvSpPr>
            <a:spLocks noGrp="1"/>
          </p:cNvSpPr>
          <p:nvPr>
            <p:ph type="body"/>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Body Level One</a:t>
            </a:r>
            <a:endParaRPr b="0" lang="en-NZ" sz="5000" spc="-1" strike="noStrike">
              <a:solidFill>
                <a:srgbClr val="ffffff"/>
              </a:solidFill>
              <a:latin typeface="Avenir Light"/>
            </a:endParaRPr>
          </a:p>
          <a:p>
            <a:pPr lvl="1" marL="127008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Body Level Two</a:t>
            </a:r>
            <a:endParaRPr b="0" lang="en-NZ" sz="5000" spc="-1" strike="noStrike">
              <a:solidFill>
                <a:srgbClr val="ffffff"/>
              </a:solidFill>
              <a:latin typeface="Avenir Light"/>
            </a:endParaRPr>
          </a:p>
          <a:p>
            <a:pPr lvl="2" marL="190512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Body Level Three</a:t>
            </a:r>
            <a:endParaRPr b="0" lang="en-NZ" sz="5000" spc="-1" strike="noStrike">
              <a:solidFill>
                <a:srgbClr val="ffffff"/>
              </a:solidFill>
              <a:latin typeface="Avenir Light"/>
            </a:endParaRPr>
          </a:p>
          <a:p>
            <a:pPr lvl="3" marL="254016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Body Level Four</a:t>
            </a:r>
            <a:endParaRPr b="0" lang="en-NZ" sz="5000" spc="-1" strike="noStrike">
              <a:solidFill>
                <a:srgbClr val="ffffff"/>
              </a:solidFill>
              <a:latin typeface="Avenir Light"/>
            </a:endParaRPr>
          </a:p>
          <a:p>
            <a:pPr lvl="4" marL="31748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Body Level Five</a:t>
            </a:r>
            <a:endParaRPr b="0" lang="en-NZ" sz="5000" spc="-1" strike="noStrike">
              <a:solidFill>
                <a:srgbClr val="ffffff"/>
              </a:solidFill>
              <a:latin typeface="Avenir Light"/>
            </a:endParaRPr>
          </a:p>
        </p:txBody>
      </p:sp>
      <p:sp>
        <p:nvSpPr>
          <p:cNvPr id="41" name="PlaceHolder 3"/>
          <p:cNvSpPr>
            <a:spLocks noGrp="1"/>
          </p:cNvSpPr>
          <p:nvPr>
            <p:ph type="sldNum" idx="2"/>
          </p:nvPr>
        </p:nvSpPr>
        <p:spPr>
          <a:xfrm>
            <a:off x="11950920" y="13049280"/>
            <a:ext cx="430920" cy="520200"/>
          </a:xfrm>
          <a:prstGeom prst="rect">
            <a:avLst/>
          </a:prstGeom>
          <a:noFill/>
          <a:ln w="12600">
            <a:noFill/>
          </a:ln>
        </p:spPr>
        <p:txBody>
          <a:bodyPr lIns="50760" rIns="50760" tIns="50760" bIns="50760" anchor="ctr">
            <a:noAutofit/>
          </a:bodyPr>
          <a:p>
            <a:pPr indent="0">
              <a:buNone/>
            </a:pPr>
            <a:endParaRPr b="0" lang="en-NZ" sz="24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hyperlink" Target="https://unterguggenberger.org/the-free-economy-experiment-of-woergl-1932-1933/" TargetMode="External"/><Relationship Id="rId2" Type="http://schemas.openxmlformats.org/officeDocument/2006/relationships/hyperlink" Target="https://observablehq.com/@martien/miracle-of-worgl" TargetMode="External"/><Relationship Id="rId3"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hyperlink" Target="https://deirdrekent.com/councils-rates-vouchers/" TargetMode="External"/><Relationship Id="rId2" Type="http://schemas.openxmlformats.org/officeDocument/2006/relationships/hyperlink" Target="https://library.uniteddiversity.coop/Money_and_Economics/Healthy_Money_Healthy_Planet_Draft.pdf" TargetMode="External"/><Relationship Id="rId3"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hyperlink" Target="mailto:deirdre.kent@gmail.com" TargetMode="External"/><Relationship Id="rId2" Type="http://schemas.openxmlformats.org/officeDocument/2006/relationships/hyperlink" Target="mailto:phil@livingeconomies.nz?subject=Rates vouchers" TargetMode="External"/><Relationship Id="rId3"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title"/>
          </p:nvPr>
        </p:nvSpPr>
        <p:spPr>
          <a:xfrm>
            <a:off x="1231920" y="6032520"/>
            <a:ext cx="21907080" cy="3123720"/>
          </a:xfrm>
          <a:prstGeom prst="rect">
            <a:avLst/>
          </a:prstGeom>
          <a:noFill/>
          <a:ln w="12600">
            <a:noFill/>
          </a:ln>
        </p:spPr>
        <p:txBody>
          <a:bodyPr lIns="50760" rIns="50760" tIns="50760" bIns="50760" anchor="t">
            <a:noAutofit/>
          </a:bodyPr>
          <a:p>
            <a:pPr indent="0">
              <a:lnSpc>
                <a:spcPct val="100000"/>
              </a:lnSpc>
              <a:buNone/>
              <a:tabLst>
                <a:tab algn="l" pos="0"/>
              </a:tabLst>
            </a:pPr>
            <a:r>
              <a:rPr b="0" lang="en-NZ" sz="8600" spc="1373" strike="noStrike" cap="all">
                <a:solidFill>
                  <a:srgbClr val="ffffff"/>
                </a:solidFill>
                <a:latin typeface="Avenir Light"/>
                <a:ea typeface="Avenir Light"/>
              </a:rPr>
              <a:t>Rates backed vouchers</a:t>
            </a:r>
            <a:endParaRPr b="0" lang="en-NZ" sz="8600" spc="-1" strike="noStrike">
              <a:solidFill>
                <a:srgbClr val="ffffff"/>
              </a:solidFill>
              <a:latin typeface="Avenir Light"/>
            </a:endParaRPr>
          </a:p>
        </p:txBody>
      </p:sp>
      <p:sp>
        <p:nvSpPr>
          <p:cNvPr id="79" name="PlaceHolder 2"/>
          <p:cNvSpPr>
            <a:spLocks noGrp="1"/>
          </p:cNvSpPr>
          <p:nvPr>
            <p:ph type="subTitle"/>
          </p:nvPr>
        </p:nvSpPr>
        <p:spPr>
          <a:xfrm>
            <a:off x="1231920" y="4775040"/>
            <a:ext cx="21907080" cy="1244160"/>
          </a:xfrm>
          <a:prstGeom prst="rect">
            <a:avLst/>
          </a:prstGeom>
          <a:noFill/>
          <a:ln w="12600">
            <a:noFill/>
          </a:ln>
        </p:spPr>
        <p:txBody>
          <a:bodyPr lIns="50760" rIns="50760" tIns="50760" bIns="50760" anchor="ctr">
            <a:noAutofit/>
          </a:bodyPr>
          <a:p>
            <a:pPr indent="0">
              <a:lnSpc>
                <a:spcPct val="100000"/>
              </a:lnSpc>
              <a:buNone/>
              <a:tabLst>
                <a:tab algn="l" pos="0"/>
              </a:tabLst>
            </a:pPr>
            <a:r>
              <a:rPr b="0" lang="en-NZ" sz="3200" spc="511" strike="noStrike" cap="all">
                <a:solidFill>
                  <a:schemeClr val="accent2">
                    <a:lumOff val="14230"/>
                  </a:schemeClr>
                </a:solidFill>
                <a:latin typeface="Avenir Book"/>
                <a:ea typeface="Avenir Book"/>
              </a:rPr>
              <a:t>A solution to local bodies lack of finance</a:t>
            </a:r>
            <a:endParaRPr b="0" lang="en-NZ"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The dramatic result – “the miracle of worgl”</a:t>
            </a:r>
            <a:endParaRPr b="0" lang="en-NZ" sz="5520" spc="-1" strike="noStrike">
              <a:solidFill>
                <a:srgbClr val="ffffff"/>
              </a:solidFill>
              <a:latin typeface="Avenir Light"/>
            </a:endParaRPr>
          </a:p>
        </p:txBody>
      </p:sp>
      <p:sp>
        <p:nvSpPr>
          <p:cNvPr id="100"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Within a year the 32,000 local schillings circulated 463 times.</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Local taxes in arrears were paid back.</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Seven streets were rebuilt, 12 roads were improved, the sewer system was extended, a ski jump and a bridge were built.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number of unemployed fell by 16% in Wörgl, while in Austria it rose by 19%.</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Worgl was the envy of many</a:t>
            </a:r>
            <a:endParaRPr b="0" lang="en-NZ" sz="6200" spc="-1" strike="noStrike">
              <a:solidFill>
                <a:srgbClr val="ffffff"/>
              </a:solidFill>
              <a:latin typeface="Avenir Light"/>
            </a:endParaRPr>
          </a:p>
        </p:txBody>
      </p:sp>
      <p:sp>
        <p:nvSpPr>
          <p:cNvPr id="102"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Soon 200 other towns wanted to copy it.</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But the commercial banks persuaded the State Bank to stop it.</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Wōrgl went to the Supreme Court, but it lost.</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currency lasted just under 14 months.</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For more information</a:t>
            </a:r>
            <a:endParaRPr b="0" lang="en-NZ" sz="6200" spc="-1" strike="noStrike">
              <a:solidFill>
                <a:srgbClr val="ffffff"/>
              </a:solidFill>
              <a:latin typeface="Avenir Light"/>
            </a:endParaRPr>
          </a:p>
        </p:txBody>
      </p:sp>
      <p:sp>
        <p:nvSpPr>
          <p:cNvPr id="104"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u="sng">
                <a:solidFill>
                  <a:srgbClr val="0000ff"/>
                </a:solidFill>
                <a:uFillTx/>
                <a:latin typeface="Avenir Light"/>
                <a:ea typeface="Avenir Light"/>
                <a:hlinkClick r:id="rId1"/>
              </a:rPr>
              <a:t>https://unterguggenberger.org/the-free-economy-experiment-of-woergl-1932-1933/</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https://www.transitionculture.org/2009/11/22/a-local-currency-pilgrimage-to-worgl/</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u="sng">
                <a:solidFill>
                  <a:srgbClr val="0000ff"/>
                </a:solidFill>
                <a:uFillTx/>
                <a:latin typeface="Avenir Light"/>
                <a:ea typeface="Avenir Light"/>
                <a:hlinkClick r:id="rId2"/>
              </a:rPr>
              <a:t>https://observablehq.com/@martien/miracle-of-worgl</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https://tontinecoffeehouse.com/2020/06/15/silvio-gesell-and-the-worgl-experiment/</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in 1976 the Mayor of Hamilton New zealand tries to introduce a similar currency</a:t>
            </a:r>
            <a:endParaRPr b="0" lang="en-NZ" sz="5520" spc="-1" strike="noStrike">
              <a:solidFill>
                <a:srgbClr val="ffffff"/>
              </a:solidFill>
              <a:latin typeface="Avenir Light"/>
            </a:endParaRPr>
          </a:p>
        </p:txBody>
      </p:sp>
      <p:sp>
        <p:nvSpPr>
          <p:cNvPr id="106"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Hamilton was paying 9.5% interest on its loans.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Mayor Bruce Beetham convinced 36% of the town that rates vouchers would help their economy and of these 56% were in favour.</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He suggested paying employees and contractors partly in rates vouchers </a:t>
            </a:r>
            <a:r>
              <a:rPr b="0" lang="en-NZ" sz="4900" spc="-1" strike="noStrike">
                <a:solidFill>
                  <a:srgbClr val="ffffff"/>
                </a:solidFill>
                <a:latin typeface="Avenir Light"/>
                <a:ea typeface="Avenir Light"/>
              </a:rPr>
              <a:t>–</a:t>
            </a:r>
            <a:r>
              <a:rPr b="0" lang="en-NZ" sz="5000" spc="-1" strike="noStrike">
                <a:solidFill>
                  <a:srgbClr val="ffffff"/>
                </a:solidFill>
                <a:latin typeface="Avenir Light"/>
                <a:ea typeface="Avenir Light"/>
              </a:rPr>
              <a:t>up to one third of the total rates collected.</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And Beetham’s Proposed solution could improve</a:t>
            </a:r>
            <a:endParaRPr b="0" lang="en-NZ" sz="5520" spc="-1" strike="noStrike">
              <a:solidFill>
                <a:srgbClr val="ffffff"/>
              </a:solidFill>
              <a:latin typeface="Avenir Light"/>
            </a:endParaRPr>
          </a:p>
        </p:txBody>
      </p:sp>
      <p:sp>
        <p:nvSpPr>
          <p:cNvPr id="108" name="PlaceHolder 2"/>
          <p:cNvSpPr>
            <a:spLocks noGrp="1"/>
          </p:cNvSpPr>
          <p:nvPr>
            <p:ph/>
          </p:nvPr>
        </p:nvSpPr>
        <p:spPr>
          <a:xfrm>
            <a:off x="1238400" y="256788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Wōrgl currency had a circulation incentive which made it even more effective. Results come much quicker.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Wōrgl council officers had to ensure there was no inflation. So when inflation did arrive, they withdrew a lot of the local currency until inflation had disappeared.</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He was thwarted by local officials</a:t>
            </a:r>
            <a:endParaRPr b="0" lang="en-NZ" sz="6200" spc="-1" strike="noStrike">
              <a:solidFill>
                <a:srgbClr val="ffffff"/>
              </a:solidFill>
              <a:latin typeface="Avenir Light"/>
            </a:endParaRPr>
          </a:p>
        </p:txBody>
      </p:sp>
      <p:sp>
        <p:nvSpPr>
          <p:cNvPr id="110"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Beetham sent his proposal to the head of the Audit Department, the Minister of Local Government, the City Solicitor, the Secretary of the Treasury and the Governor of the Reserve Bank.</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Reserve Bank was not encouraging.</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City Solicitor came up with three statutes that would have to be amended.</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Further Reading New Zealand</a:t>
            </a:r>
            <a:endParaRPr b="0" lang="en-NZ" sz="6200" spc="-1" strike="noStrike">
              <a:solidFill>
                <a:srgbClr val="ffffff"/>
              </a:solidFill>
              <a:latin typeface="Avenir Light"/>
            </a:endParaRPr>
          </a:p>
        </p:txBody>
      </p:sp>
      <p:sp>
        <p:nvSpPr>
          <p:cNvPr id="112"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u="sng">
                <a:solidFill>
                  <a:srgbClr val="0000ff"/>
                </a:solidFill>
                <a:uFillTx/>
                <a:latin typeface="Avenir Light"/>
                <a:ea typeface="Avenir Light"/>
                <a:hlinkClick r:id="rId1"/>
              </a:rPr>
              <a:t>https://deirdrekent.com/councils-rates-vouchers/</a:t>
            </a:r>
            <a:r>
              <a:rPr b="0" lang="en-NZ" sz="5000" spc="-1" strike="noStrike">
                <a:solidFill>
                  <a:srgbClr val="ffffff"/>
                </a:solidFill>
                <a:latin typeface="Avenir Light"/>
                <a:ea typeface="Avenir Light"/>
              </a:rPr>
              <a:t>  Blogpost written in May 2020  on a response to council’s lack of funding for infrastructure.</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Read the description of the proposed Hamilton Rates Voucher here:</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u="sng">
                <a:solidFill>
                  <a:srgbClr val="0000ff"/>
                </a:solidFill>
                <a:uFillTx/>
                <a:latin typeface="Avenir Light"/>
                <a:ea typeface="Avenir Light"/>
                <a:hlinkClick r:id="rId2"/>
              </a:rPr>
              <a:t>https://library.uniteddiversity.coop/Money_and_Economics/Healthy_Money_Healthy_Planet_Draft.pdf</a:t>
            </a:r>
            <a:r>
              <a:rPr b="0" lang="en-NZ" sz="5000" spc="-1" strike="noStrike">
                <a:solidFill>
                  <a:srgbClr val="ffffff"/>
                </a:solidFill>
                <a:latin typeface="Avenir Light"/>
                <a:ea typeface="Avenir Light"/>
              </a:rPr>
              <a:t>  Go to page 294</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Living Economies Educational Trust</a:t>
            </a:r>
            <a:endParaRPr b="0" lang="en-NZ" sz="6200" spc="-1" strike="noStrike">
              <a:solidFill>
                <a:srgbClr val="ffffff"/>
              </a:solidFill>
              <a:latin typeface="Avenir Light"/>
            </a:endParaRPr>
          </a:p>
        </p:txBody>
      </p:sp>
      <p:sp>
        <p:nvSpPr>
          <p:cNvPr id="114"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Established in 2002, the Living Economies Educational Trust whose purpose is to promote learning about currencies and systems of exchange that foster community well-being and strength regional currencies. See </a:t>
            </a:r>
            <a:r>
              <a:rPr b="0" lang="en-NZ" sz="5000" spc="-1" strike="noStrike" u="sng">
                <a:solidFill>
                  <a:srgbClr val="0000ff"/>
                </a:solidFill>
                <a:uFillTx/>
                <a:latin typeface="Avenir Light"/>
                <a:ea typeface="Avenir Light"/>
                <a:hlinkClick r:id="" action="ppaction://hlinkshowjump?jump=nextslide"/>
              </a:rPr>
              <a:t>http://livingeconomies.nz.</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Deirdre Kent </a:t>
            </a:r>
            <a:r>
              <a:rPr b="0" lang="en-NZ" sz="5000" spc="-1" strike="noStrike" u="sng">
                <a:solidFill>
                  <a:srgbClr val="0000ff"/>
                </a:solidFill>
                <a:uFillTx/>
                <a:latin typeface="Avenir Light"/>
                <a:ea typeface="Avenir Light"/>
                <a:hlinkClick r:id="rId1"/>
              </a:rPr>
              <a:t>deirdre.kent@gmail.com</a:t>
            </a:r>
            <a:r>
              <a:rPr b="0" lang="en-NZ" sz="5000" spc="-1" strike="noStrike">
                <a:solidFill>
                  <a:srgbClr val="ffffff"/>
                </a:solidFill>
                <a:latin typeface="Avenir Light"/>
                <a:ea typeface="Avenir Light"/>
              </a:rPr>
              <a:t> and Phil Stevens </a:t>
            </a:r>
            <a:r>
              <a:rPr b="0" lang="en-NZ" sz="5000" spc="-1" strike="noStrike" u="sng">
                <a:solidFill>
                  <a:srgbClr val="729fcf"/>
                </a:solidFill>
                <a:uFillTx/>
                <a:latin typeface="Avenir Light"/>
                <a:ea typeface="Avenir Light"/>
                <a:hlinkClick r:id="rId2"/>
              </a:rPr>
              <a:t>phil@livingeconomies.nz</a:t>
            </a:r>
            <a:r>
              <a:rPr b="0" lang="en-NZ" sz="5000" spc="-1" strike="noStrike">
                <a:solidFill>
                  <a:srgbClr val="ffffff"/>
                </a:solidFill>
                <a:latin typeface="Avenir Light"/>
                <a:ea typeface="Avenir Light"/>
              </a:rPr>
              <a:t> of Living Economies have created this powerpoint for your consideration.</a:t>
            </a:r>
            <a:endParaRPr b="0" lang="en-NZ" sz="5000" spc="-1" strike="noStrike">
              <a:solidFill>
                <a:srgbClr val="ffffff"/>
              </a:solidFill>
              <a:latin typeface="Avenir Light"/>
            </a:endParaRPr>
          </a:p>
          <a:p>
            <a:pPr indent="0">
              <a:lnSpc>
                <a:spcPct val="100000"/>
              </a:lnSpc>
              <a:buNone/>
              <a:tabLst>
                <a:tab algn="l" pos="0"/>
              </a:tabLst>
            </a:pPr>
            <a:r>
              <a:rPr b="0" lang="en-NZ" sz="1700" spc="-1" strike="noStrike">
                <a:solidFill>
                  <a:srgbClr val="333333"/>
                </a:solidFill>
                <a:latin typeface="Arial"/>
                <a:ea typeface="Arial"/>
              </a:rPr>
              <a:t>https://livingeconomies.nz/</a:t>
            </a:r>
            <a:endParaRPr b="0" lang="en-NZ" sz="17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How councils can take back power</a:t>
            </a:r>
            <a:endParaRPr b="0" lang="en-NZ" sz="6200" spc="-1" strike="noStrike">
              <a:solidFill>
                <a:srgbClr val="ffffff"/>
              </a:solidFill>
              <a:latin typeface="Avenir Light"/>
            </a:endParaRPr>
          </a:p>
        </p:txBody>
      </p:sp>
      <p:sp>
        <p:nvSpPr>
          <p:cNvPr id="81" name="PlaceHolder 2"/>
          <p:cNvSpPr>
            <a:spLocks noGrp="1"/>
          </p:cNvSpPr>
          <p:nvPr>
            <p:ph/>
          </p:nvPr>
        </p:nvSpPr>
        <p:spPr>
          <a:xfrm>
            <a:off x="123840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As you know, central governments accept national dollars for taxes. Their central bank can create new money.</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A Reserve Bank economist has called this “our superpower”</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Local governments should be able to do this too, with certain provisos.</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It’s been done before in history</a:t>
            </a:r>
            <a:endParaRPr b="0" lang="en-NZ" sz="6200" spc="-1" strike="noStrike">
              <a:solidFill>
                <a:srgbClr val="ffffff"/>
              </a:solidFill>
              <a:latin typeface="Avenir Light"/>
            </a:endParaRPr>
          </a:p>
        </p:txBody>
      </p:sp>
      <p:sp>
        <p:nvSpPr>
          <p:cNvPr id="83"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After they Napoleonic wars  Guernsey’s infrastructure was falling apart. They had £19,000 public debt, on which they had to pay £2,300 interest a year. These were British pounds.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Their annual income was £3,000 a year.</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A quirk in history was that Guernsey had been accorded the sovereign right to issue its own money in 1690. But they did not use this right till 1816.</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Guernsey spent its own currency into existence</a:t>
            </a:r>
            <a:endParaRPr b="0" lang="en-NZ" sz="5520" spc="-1" strike="noStrike">
              <a:solidFill>
                <a:srgbClr val="ffffff"/>
              </a:solidFill>
              <a:latin typeface="Avenir Light"/>
            </a:endParaRPr>
          </a:p>
        </p:txBody>
      </p:sp>
      <p:sp>
        <p:nvSpPr>
          <p:cNvPr id="85"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So, after a year’s deliberation they issued their own interest free currency, the Guernsey pound. They spent it into existence and accepted it for tax.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They also agreed to limit the issue to prevent inflation.</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Four years later they built a public market with this money.</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Subsequently schools and a sea wall were built with this money.</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Part of the seawall built  with </a:t>
            </a:r>
            <a:br>
              <a:rPr sz="5000"/>
            </a:br>
            <a:r>
              <a:rPr b="0" lang="en-NZ" sz="5000" spc="-1" strike="noStrike">
                <a:solidFill>
                  <a:srgbClr val="ffffff"/>
                </a:solidFill>
                <a:latin typeface="Avenir Light"/>
                <a:ea typeface="Avenir Light"/>
              </a:rPr>
              <a:t>Guernsey pounds in 1820</a:t>
            </a:r>
            <a:endParaRPr b="0" lang="en-NZ" sz="5000" spc="-1" strike="noStrike">
              <a:solidFill>
                <a:srgbClr val="ffffff"/>
              </a:solidFill>
              <a:latin typeface="Avenir Light"/>
            </a:endParaRPr>
          </a:p>
        </p:txBody>
      </p:sp>
      <p:grpSp>
        <p:nvGrpSpPr>
          <p:cNvPr id="87" name="Image Gallery"/>
          <p:cNvGrpSpPr/>
          <p:nvPr/>
        </p:nvGrpSpPr>
        <p:grpSpPr>
          <a:xfrm>
            <a:off x="12192120" y="2844720"/>
            <a:ext cx="10959840" cy="10045440"/>
            <a:chOff x="12192120" y="2844720"/>
            <a:chExt cx="10959840" cy="10045440"/>
          </a:xfrm>
        </p:grpSpPr>
        <p:pic>
          <p:nvPicPr>
            <p:cNvPr id="88" name="Unknown.jpeg" descr="Unknown.jpeg"/>
            <p:cNvPicPr/>
            <p:nvPr/>
          </p:nvPicPr>
          <p:blipFill>
            <a:blip r:embed="rId1"/>
            <a:srcRect l="0" t="7558" r="0" b="7558"/>
            <a:stretch/>
          </p:blipFill>
          <p:spPr>
            <a:xfrm>
              <a:off x="12192120" y="2844720"/>
              <a:ext cx="10959840" cy="8775360"/>
            </a:xfrm>
            <a:prstGeom prst="rect">
              <a:avLst/>
            </a:prstGeom>
            <a:ln w="12700">
              <a:noFill/>
            </a:ln>
          </p:spPr>
        </p:pic>
        <p:sp>
          <p:nvSpPr>
            <p:cNvPr id="89" name="It has withstood two centuries of storms"/>
            <p:cNvSpPr/>
            <p:nvPr/>
          </p:nvSpPr>
          <p:spPr>
            <a:xfrm>
              <a:off x="12192120" y="11696760"/>
              <a:ext cx="10959840" cy="1193400"/>
            </a:xfrm>
            <a:prstGeom prst="rect">
              <a:avLst/>
            </a:prstGeom>
            <a:noFill/>
            <a:ln w="12700">
              <a:noFill/>
            </a:ln>
          </p:spPr>
          <p:style>
            <a:lnRef idx="0"/>
            <a:fillRef idx="0"/>
            <a:effectRef idx="0"/>
            <a:fontRef idx="minor"/>
          </p:style>
          <p:txBody>
            <a:bodyPr numCol="1" spcCol="0" lIns="76320" rIns="76320" tIns="76320" bIns="76320" anchor="t">
              <a:noAutofit/>
            </a:bodyPr>
            <a:p>
              <a:pPr algn="ctr">
                <a:lnSpc>
                  <a:spcPct val="100000"/>
                </a:lnSpc>
                <a:tabLst>
                  <a:tab algn="l" pos="0"/>
                </a:tabLst>
              </a:pPr>
              <a:r>
                <a:rPr b="0" lang="en-NZ" sz="3000" spc="-1" strike="noStrike">
                  <a:solidFill>
                    <a:srgbClr val="ffffff"/>
                  </a:solidFill>
                  <a:latin typeface="Avenir Light"/>
                  <a:ea typeface="Avenir Light"/>
                </a:rPr>
                <a:t>It has withstood two centuries of storms</a:t>
              </a:r>
              <a:endParaRPr b="0" lang="en-NZ" sz="3000" spc="-1" strike="noStrike">
                <a:solidFill>
                  <a:srgbClr val="ffffff"/>
                </a:solidFill>
                <a:latin typeface="Arial"/>
              </a:endParaRPr>
            </a:p>
          </p:txBody>
        </p:sp>
      </p:gr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6200" spc="990" strike="noStrike" cap="all">
                <a:solidFill>
                  <a:srgbClr val="ffffff"/>
                </a:solidFill>
                <a:latin typeface="Avenir Light"/>
                <a:ea typeface="Avenir Light"/>
              </a:rPr>
              <a:t>Guernsey Market Square 19th century</a:t>
            </a:r>
            <a:endParaRPr b="0" lang="en-NZ" sz="6200" spc="-1" strike="noStrike">
              <a:solidFill>
                <a:srgbClr val="ffffff"/>
              </a:solidFill>
              <a:latin typeface="Avenir Light"/>
            </a:endParaRPr>
          </a:p>
        </p:txBody>
      </p:sp>
      <p:sp>
        <p:nvSpPr>
          <p:cNvPr id="91"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indent="0">
              <a:spcBef>
                <a:spcPts val="1417"/>
              </a:spcBef>
              <a:buNone/>
            </a:pPr>
            <a:endParaRPr b="0" lang="en-NZ" sz="5000" spc="-1" strike="noStrike">
              <a:solidFill>
                <a:srgbClr val="ffffff"/>
              </a:solidFill>
              <a:latin typeface="Avenir Light"/>
              <a:ea typeface="Avenir Light"/>
            </a:endParaRPr>
          </a:p>
        </p:txBody>
      </p:sp>
      <p:pic>
        <p:nvPicPr>
          <p:cNvPr id="92" name="Screenshot 2024-10-29 at 8.19.02 PM.png" descr="Screenshot 2024-10-29 at 8.19.02 PM.png"/>
          <p:cNvPicPr/>
          <p:nvPr/>
        </p:nvPicPr>
        <p:blipFill>
          <a:blip r:embed="rId1"/>
          <a:stretch/>
        </p:blipFill>
        <p:spPr>
          <a:xfrm>
            <a:off x="4113720" y="3061440"/>
            <a:ext cx="15228720" cy="9831600"/>
          </a:xfrm>
          <a:prstGeom prst="rect">
            <a:avLst/>
          </a:prstGeom>
          <a:ln w="1270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1423080" y="120348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The miracle of worgl, Austria in  the depression</a:t>
            </a:r>
            <a:endParaRPr b="0" lang="en-NZ" sz="5520" spc="-1" strike="noStrike">
              <a:solidFill>
                <a:srgbClr val="ffffff"/>
              </a:solidFill>
              <a:latin typeface="Avenir Light"/>
            </a:endParaRPr>
          </a:p>
        </p:txBody>
      </p:sp>
      <p:sp>
        <p:nvSpPr>
          <p:cNvPr id="94" name="PlaceHolder 2"/>
          <p:cNvSpPr>
            <a:spLocks noGrp="1"/>
          </p:cNvSpPr>
          <p:nvPr>
            <p:ph/>
          </p:nvPr>
        </p:nvSpPr>
        <p:spPr>
          <a:xfrm>
            <a:off x="123840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In July 1932 in the depths of the Great Depression, the self educated Mayor of Wōrgl, Austria, had convinced his community advisory board that they needed a currency which circulated faster tham the national currency. </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300 of its 4,300 inhabitants were out of work. There were another 1000  in the wider area.</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He convinced the local businessmen and the newspaper they had nothing to lose by trying an emergency scrip. </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1231920" y="863640"/>
            <a:ext cx="21907080" cy="2006280"/>
          </a:xfrm>
          <a:prstGeom prst="rect">
            <a:avLst/>
          </a:prstGeom>
          <a:noFill/>
          <a:ln w="12600">
            <a:noFill/>
          </a:ln>
        </p:spPr>
        <p:txBody>
          <a:bodyPr lIns="50760" rIns="50760" tIns="50760" bIns="50760" anchor="t">
            <a:noAutofit/>
          </a:bodyPr>
          <a:p>
            <a:pPr indent="0">
              <a:lnSpc>
                <a:spcPct val="100000"/>
              </a:lnSpc>
              <a:buNone/>
              <a:tabLst>
                <a:tab algn="l" pos="0"/>
              </a:tabLst>
            </a:pPr>
            <a:r>
              <a:rPr b="0" lang="en-NZ" sz="5520" spc="880" strike="noStrike" cap="all">
                <a:solidFill>
                  <a:srgbClr val="ffffff"/>
                </a:solidFill>
                <a:latin typeface="Avenir Light"/>
                <a:ea typeface="Avenir Light"/>
              </a:rPr>
              <a:t>The design of the currency made it circulate faster than national currency</a:t>
            </a:r>
            <a:endParaRPr b="0" lang="en-NZ" sz="5520" spc="-1" strike="noStrike">
              <a:solidFill>
                <a:srgbClr val="ffffff"/>
              </a:solidFill>
              <a:latin typeface="Avenir Light"/>
            </a:endParaRPr>
          </a:p>
        </p:txBody>
      </p:sp>
      <p:sp>
        <p:nvSpPr>
          <p:cNvPr id="96" name="PlaceHolder 2"/>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They issued 20,000 local schillings worth of Work Certificates, also called local schillings in three different denominations.</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They deposited the same amount of national schillings in the bank. This was so the local currency could be converted back with 2% fee.</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The notes expired in a month. Then each note had to be validated with a stamp worth one tenth of the value of the note.</a:t>
            </a:r>
            <a:endParaRPr b="0" lang="en-NZ" sz="5000" spc="-1" strike="noStrike">
              <a:solidFill>
                <a:srgbClr val="ffffff"/>
              </a:solidFill>
              <a:latin typeface="Avenir Light"/>
            </a:endParaRPr>
          </a:p>
          <a:p>
            <a:pPr marL="635040" indent="-635040">
              <a:lnSpc>
                <a:spcPct val="100000"/>
              </a:lnSpc>
              <a:spcBef>
                <a:spcPts val="5899"/>
              </a:spcBef>
              <a:buClr>
                <a:srgbClr val="646464"/>
              </a:buClr>
              <a:buSzPct val="90000"/>
              <a:buFont typeface="Symbol" charset="2"/>
              <a:buChar char=""/>
            </a:pPr>
            <a:r>
              <a:rPr b="0" lang="en-NZ" sz="5000" spc="-1" strike="noStrike">
                <a:solidFill>
                  <a:srgbClr val="ffffff"/>
                </a:solidFill>
                <a:latin typeface="Avenir Light"/>
                <a:ea typeface="Avenir Light"/>
              </a:rPr>
              <a:t>All town employees received half of their wages in local schillings.</a:t>
            </a:r>
            <a:endParaRPr b="0" lang="en-NZ" sz="5000" spc="-1" strike="noStrike">
              <a:solidFill>
                <a:srgbClr val="ffffff"/>
              </a:solidFill>
              <a:latin typeface="Avenir Light"/>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1231920" y="2844720"/>
            <a:ext cx="21907080" cy="9448560"/>
          </a:xfrm>
          <a:prstGeom prst="rect">
            <a:avLst/>
          </a:prstGeom>
          <a:noFill/>
          <a:ln w="12600">
            <a:noFill/>
          </a:ln>
        </p:spPr>
        <p:txBody>
          <a:bodyPr lIns="50760" rIns="50760" tIns="50760" bIns="50760" anchor="ctr">
            <a:noAutofit/>
          </a:bodyPr>
          <a:p>
            <a:pPr indent="0">
              <a:spcBef>
                <a:spcPts val="1417"/>
              </a:spcBef>
              <a:buNone/>
            </a:pPr>
            <a:endParaRPr b="0" lang="en-NZ" sz="5000" spc="-1" strike="noStrike">
              <a:solidFill>
                <a:srgbClr val="ffffff"/>
              </a:solidFill>
              <a:latin typeface="Avenir Light"/>
              <a:ea typeface="Avenir Light"/>
            </a:endParaRPr>
          </a:p>
        </p:txBody>
      </p:sp>
      <p:pic>
        <p:nvPicPr>
          <p:cNvPr id="98" name="worgl-labor-notes-1024x566.jpg" descr="worgl-labor-notes-1024x566.jpg"/>
          <p:cNvPicPr/>
          <p:nvPr/>
        </p:nvPicPr>
        <p:blipFill>
          <a:blip r:embed="rId1"/>
          <a:stretch/>
        </p:blipFill>
        <p:spPr>
          <a:xfrm>
            <a:off x="4290120" y="3080520"/>
            <a:ext cx="16241040" cy="8976960"/>
          </a:xfrm>
          <a:prstGeom prst="rect">
            <a:avLst/>
          </a:prstGeom>
          <a:ln w="1270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New_Template1">
  <a:themeElements>
    <a:clrScheme name="New_Template1">
      <a:dk1>
        <a:srgbClr val="000000"/>
      </a:dk1>
      <a:lt1>
        <a:srgbClr val="ffffff"/>
      </a:lt1>
      <a:dk2>
        <a:srgbClr val="4f4f4f"/>
      </a:dk2>
      <a:lt2>
        <a:srgbClr val="bfbfbf"/>
      </a:lt2>
      <a:accent1>
        <a:srgbClr val="1b6bbc"/>
      </a:accent1>
      <a:accent2>
        <a:srgbClr val="42aac9"/>
      </a:accent2>
      <a:accent3>
        <a:srgbClr val="518c15"/>
      </a:accent3>
      <a:accent4>
        <a:srgbClr val="de9000"/>
      </a:accent4>
      <a:accent5>
        <a:srgbClr val="db2800"/>
      </a:accent5>
      <a:accent6>
        <a:srgbClr val="b130c2"/>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New_Template1">
  <a:themeElements>
    <a:clrScheme name="New_Template1">
      <a:dk1>
        <a:srgbClr val="000000"/>
      </a:dk1>
      <a:lt1>
        <a:srgbClr val="ffffff"/>
      </a:lt1>
      <a:dk2>
        <a:srgbClr val="4f4f4f"/>
      </a:dk2>
      <a:lt2>
        <a:srgbClr val="bfbfbf"/>
      </a:lt2>
      <a:accent1>
        <a:srgbClr val="1b6bbc"/>
      </a:accent1>
      <a:accent2>
        <a:srgbClr val="42aac9"/>
      </a:accent2>
      <a:accent3>
        <a:srgbClr val="518c15"/>
      </a:accent3>
      <a:accent4>
        <a:srgbClr val="de9000"/>
      </a:accent4>
      <a:accent5>
        <a:srgbClr val="db2800"/>
      </a:accent5>
      <a:accent6>
        <a:srgbClr val="b130c2"/>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en-NZ</dc:language>
  <cp:lastModifiedBy/>
  <dcterms:modified xsi:type="dcterms:W3CDTF">2024-10-30T14:11:36Z</dcterms:modified>
  <cp:revision>1</cp:revision>
  <dc:subject/>
  <dc:title/>
</cp:coreProperties>
</file>